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9" r:id="rId12"/>
    <p:sldId id="27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creenshot&#10;&#10;Description generated with high confidence">
            <a:extLst>
              <a:ext uri="{FF2B5EF4-FFF2-40B4-BE49-F238E27FC236}">
                <a16:creationId xmlns:a16="http://schemas.microsoft.com/office/drawing/2014/main" id="{933EB783-BA64-4F99-8D78-9B8D252617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2513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932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73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841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E645A12-4B3D-4B4D-925F-E1E7F003B6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"/>
            <a:ext cx="12192000" cy="26989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685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993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7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294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51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47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00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343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1047B-986C-435E-A5BA-637D12A61A0D}" type="datetimeFigureOut">
              <a:rPr lang="en-US" smtClean="0"/>
              <a:t>3/4/2018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90B0F-02E3-42F5-8438-2E232E73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664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DISCUSSION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04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8ED3-41D4-48B6-A851-DB10D58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365126"/>
            <a:ext cx="11887200" cy="58478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SAMPLE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13DC20-6039-4695-A873-B0E6AEE22B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79" t="35081" r="30607" b="44725"/>
          <a:stretch/>
        </p:blipFill>
        <p:spPr>
          <a:xfrm>
            <a:off x="6979749" y="1251750"/>
            <a:ext cx="5212251" cy="14365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A83359-4FF9-4DFB-8338-80172D8A95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79" t="55922" r="30607" b="26732"/>
          <a:stretch/>
        </p:blipFill>
        <p:spPr>
          <a:xfrm>
            <a:off x="6979750" y="2636667"/>
            <a:ext cx="5212250" cy="12339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88D816-F9B1-4FB7-A7A9-E1A4458D1F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621" t="74952" r="50777" b="24012"/>
          <a:stretch/>
        </p:blipFill>
        <p:spPr>
          <a:xfrm>
            <a:off x="9581963" y="3950561"/>
            <a:ext cx="195309" cy="710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D22F8E-7F94-41AF-A2B0-C1BA2918E449}"/>
              </a:ext>
            </a:extLst>
          </p:cNvPr>
          <p:cNvSpPr txBox="1"/>
          <p:nvPr/>
        </p:nvSpPr>
        <p:spPr>
          <a:xfrm>
            <a:off x="7544538" y="4212135"/>
            <a:ext cx="44654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i="1" dirty="0"/>
              <a:t>Fig: Comparison of (a) Passenger Flow and (b) Number of tweets in the same time period (April to October 2014)</a:t>
            </a:r>
          </a:p>
        </p:txBody>
      </p:sp>
    </p:spTree>
    <p:extLst>
      <p:ext uri="{BB962C8B-B14F-4D97-AF65-F5344CB8AC3E}">
        <p14:creationId xmlns:p14="http://schemas.microsoft.com/office/powerpoint/2010/main" val="3109181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8ED3-41D4-48B6-A851-DB10D58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365126"/>
            <a:ext cx="11887200" cy="58478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RESULTS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777853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8ED3-41D4-48B6-A851-DB10D58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365126"/>
            <a:ext cx="11887200" cy="58478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POINTS TO TAKE AWAY</a:t>
            </a:r>
          </a:p>
        </p:txBody>
      </p:sp>
    </p:spTree>
    <p:extLst>
      <p:ext uri="{BB962C8B-B14F-4D97-AF65-F5344CB8AC3E}">
        <p14:creationId xmlns:p14="http://schemas.microsoft.com/office/powerpoint/2010/main" val="1945904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8ED3-41D4-48B6-A851-DB10D58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365126"/>
            <a:ext cx="11887200" cy="58478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PAPER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38C301-B773-4CF4-9B6F-F5E5EB3734E1}"/>
              </a:ext>
            </a:extLst>
          </p:cNvPr>
          <p:cNvSpPr txBox="1"/>
          <p:nvPr/>
        </p:nvSpPr>
        <p:spPr>
          <a:xfrm>
            <a:off x="1669002" y="6427113"/>
            <a:ext cx="90818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/>
              <a:t>Zhang, </a:t>
            </a:r>
            <a:r>
              <a:rPr lang="en-US" sz="1100" i="1" dirty="0" err="1"/>
              <a:t>Junbo</a:t>
            </a:r>
            <a:r>
              <a:rPr lang="en-US" sz="1100" i="1" dirty="0"/>
              <a:t>, Yu Zheng, </a:t>
            </a:r>
            <a:r>
              <a:rPr lang="en-US" sz="1100" i="1" dirty="0" err="1"/>
              <a:t>Dekang</a:t>
            </a:r>
            <a:r>
              <a:rPr lang="en-US" sz="1100" i="1" dirty="0"/>
              <a:t> Qi, </a:t>
            </a:r>
            <a:r>
              <a:rPr lang="en-US" sz="1100" i="1" dirty="0" err="1"/>
              <a:t>Ruiyuan</a:t>
            </a:r>
            <a:r>
              <a:rPr lang="en-US" sz="1100" i="1" dirty="0"/>
              <a:t> Li, and </a:t>
            </a:r>
            <a:r>
              <a:rPr lang="en-US" sz="1100" i="1" dirty="0" err="1"/>
              <a:t>Xiuwen</a:t>
            </a:r>
            <a:r>
              <a:rPr lang="en-US" sz="1100" i="1" dirty="0"/>
              <a:t> Yi</a:t>
            </a:r>
            <a:r>
              <a:rPr lang="en-US" sz="1100" b="1" i="1" dirty="0"/>
              <a:t>. "DNN-based prediction model for </a:t>
            </a:r>
            <a:r>
              <a:rPr lang="en-US" sz="1100" b="1" i="1" dirty="0" err="1"/>
              <a:t>spatio</a:t>
            </a:r>
            <a:r>
              <a:rPr lang="en-US" sz="1100" b="1" i="1" dirty="0"/>
              <a:t>-temporal data." </a:t>
            </a:r>
            <a:r>
              <a:rPr lang="en-US" sz="1100" i="1" dirty="0"/>
              <a:t>In Proceedings of the 24th ACM SIGSPATIAL International Conference on Advances in Geographic Information Systems, p. 92. ACM, 2016.</a:t>
            </a:r>
            <a:endParaRPr lang="en-IN" sz="1100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DDF89F-932F-4586-BB79-B2BE18AE5E19}"/>
              </a:ext>
            </a:extLst>
          </p:cNvPr>
          <p:cNvSpPr txBox="1"/>
          <p:nvPr/>
        </p:nvSpPr>
        <p:spPr>
          <a:xfrm>
            <a:off x="461638" y="1411549"/>
            <a:ext cx="9161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Paper proposes, </a:t>
            </a:r>
            <a:r>
              <a:rPr lang="en-IN" sz="2000" b="1" dirty="0">
                <a:solidFill>
                  <a:schemeClr val="accent6">
                    <a:lumMod val="50000"/>
                  </a:schemeClr>
                </a:solidFill>
              </a:rPr>
              <a:t>Deep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 Learning based prediction model for </a:t>
            </a:r>
            <a:r>
              <a:rPr lang="en-IN" sz="2000" b="1" dirty="0" err="1">
                <a:solidFill>
                  <a:schemeClr val="accent6">
                    <a:lumMod val="50000"/>
                  </a:schemeClr>
                </a:solidFill>
              </a:rPr>
              <a:t>S</a:t>
            </a:r>
            <a:r>
              <a:rPr lang="en-IN" dirty="0" err="1">
                <a:solidFill>
                  <a:schemeClr val="accent6">
                    <a:lumMod val="50000"/>
                  </a:schemeClr>
                </a:solidFill>
              </a:rPr>
              <a:t>patio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-</a:t>
            </a:r>
            <a:r>
              <a:rPr lang="en-IN" sz="2000" b="1" dirty="0">
                <a:solidFill>
                  <a:schemeClr val="accent6">
                    <a:lumMod val="50000"/>
                  </a:schemeClr>
                </a:solidFill>
              </a:rPr>
              <a:t>T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emporal data (</a:t>
            </a:r>
            <a:r>
              <a:rPr lang="en-IN" sz="2400" b="1" dirty="0" err="1">
                <a:solidFill>
                  <a:schemeClr val="accent6">
                    <a:lumMod val="50000"/>
                  </a:schemeClr>
                </a:solidFill>
              </a:rPr>
              <a:t>DeepST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20DF1B-55E0-4F52-96A1-2150D0E408D1}"/>
              </a:ext>
            </a:extLst>
          </p:cNvPr>
          <p:cNvSpPr txBox="1"/>
          <p:nvPr/>
        </p:nvSpPr>
        <p:spPr>
          <a:xfrm>
            <a:off x="461639" y="1981200"/>
            <a:ext cx="8922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Leverage </a:t>
            </a:r>
            <a:r>
              <a:rPr lang="en-IN" b="1" i="1" dirty="0" err="1">
                <a:solidFill>
                  <a:schemeClr val="accent6">
                    <a:lumMod val="50000"/>
                  </a:schemeClr>
                </a:solidFill>
              </a:rPr>
              <a:t>spatio</a:t>
            </a:r>
            <a:r>
              <a:rPr lang="en-IN" b="1" i="1" dirty="0">
                <a:solidFill>
                  <a:schemeClr val="accent6">
                    <a:lumMod val="50000"/>
                  </a:schemeClr>
                </a:solidFill>
              </a:rPr>
              <a:t>-temporal domain knowledge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to design the Architecture of </a:t>
            </a:r>
            <a:r>
              <a:rPr lang="en-IN" b="1" dirty="0" err="1">
                <a:solidFill>
                  <a:schemeClr val="accent6">
                    <a:lumMod val="50000"/>
                  </a:schemeClr>
                </a:solidFill>
              </a:rPr>
              <a:t>DeepST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 which has three main instances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FA1128-9485-42AD-BED3-665F69924F4B}"/>
              </a:ext>
            </a:extLst>
          </p:cNvPr>
          <p:cNvSpPr txBox="1"/>
          <p:nvPr/>
        </p:nvSpPr>
        <p:spPr>
          <a:xfrm>
            <a:off x="461639" y="2827850"/>
            <a:ext cx="79455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IN" b="1" i="1" dirty="0">
                <a:solidFill>
                  <a:schemeClr val="accent6">
                    <a:lumMod val="50000"/>
                  </a:schemeClr>
                </a:solidFill>
              </a:rPr>
              <a:t>Temporal dependent instances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(describing temporal closeness, period and seasonal trend</a:t>
            </a:r>
          </a:p>
          <a:p>
            <a:pPr marL="342900" indent="-342900">
              <a:buAutoNum type="arabicParenR"/>
            </a:pPr>
            <a:endParaRPr lang="en-IN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AutoNum type="arabicParenR"/>
            </a:pP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Convolutional Neural Networks, capturing </a:t>
            </a:r>
            <a:r>
              <a:rPr lang="en-IN" b="1" i="1" dirty="0">
                <a:solidFill>
                  <a:schemeClr val="accent6">
                    <a:lumMod val="50000"/>
                  </a:schemeClr>
                </a:solidFill>
              </a:rPr>
              <a:t>near and far spatial dependencies</a:t>
            </a:r>
          </a:p>
          <a:p>
            <a:pPr marL="342900" indent="-342900">
              <a:buAutoNum type="arabicParenR"/>
            </a:pPr>
            <a:endParaRPr lang="en-IN" dirty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AutoNum type="arabicParenR"/>
            </a:pP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Early and late fusions, </a:t>
            </a:r>
            <a:r>
              <a:rPr lang="en-IN" b="1" i="1" dirty="0">
                <a:solidFill>
                  <a:schemeClr val="accent6">
                    <a:lumMod val="50000"/>
                  </a:schemeClr>
                </a:solidFill>
              </a:rPr>
              <a:t>fusing similar and different domain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ABE547-A1DA-466F-B479-010933054D77}"/>
              </a:ext>
            </a:extLst>
          </p:cNvPr>
          <p:cNvSpPr txBox="1"/>
          <p:nvPr/>
        </p:nvSpPr>
        <p:spPr>
          <a:xfrm>
            <a:off x="843378" y="4846286"/>
            <a:ext cx="8922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Using </a:t>
            </a:r>
            <a:r>
              <a:rPr lang="en-IN" dirty="0" err="1">
                <a:solidFill>
                  <a:schemeClr val="accent6">
                    <a:lumMod val="50000"/>
                  </a:schemeClr>
                </a:solidFill>
              </a:rPr>
              <a:t>DeepST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, we build a </a:t>
            </a:r>
            <a:r>
              <a:rPr lang="en-IN" b="1" i="1" dirty="0">
                <a:solidFill>
                  <a:schemeClr val="accent6">
                    <a:lumMod val="50000"/>
                  </a:schemeClr>
                </a:solidFill>
              </a:rPr>
              <a:t>real time crowd flow forecasting system </a:t>
            </a:r>
            <a:r>
              <a:rPr lang="en-IN" b="1" dirty="0" err="1">
                <a:solidFill>
                  <a:srgbClr val="C00000"/>
                </a:solidFill>
              </a:rPr>
              <a:t>UrbanFlow</a:t>
            </a:r>
            <a:endParaRPr lang="en-IN" b="1" dirty="0">
              <a:solidFill>
                <a:srgbClr val="C00000"/>
              </a:solidFill>
            </a:endParaRPr>
          </a:p>
          <a:p>
            <a:endParaRPr lang="en-IN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Experimental results on diverse ST datasets reveal the advantage of </a:t>
            </a:r>
            <a:r>
              <a:rPr lang="en-IN" b="1" i="1" dirty="0" err="1">
                <a:solidFill>
                  <a:schemeClr val="accent6">
                    <a:lumMod val="50000"/>
                  </a:schemeClr>
                </a:solidFill>
              </a:rPr>
              <a:t>DeepST</a:t>
            </a:r>
            <a:r>
              <a:rPr lang="en-IN" b="1" i="1" dirty="0">
                <a:solidFill>
                  <a:schemeClr val="accent6">
                    <a:lumMod val="50000"/>
                  </a:schemeClr>
                </a:solidFill>
              </a:rPr>
              <a:t> beyond four baseline models</a:t>
            </a:r>
          </a:p>
        </p:txBody>
      </p:sp>
    </p:spTree>
    <p:extLst>
      <p:ext uri="{BB962C8B-B14F-4D97-AF65-F5344CB8AC3E}">
        <p14:creationId xmlns:p14="http://schemas.microsoft.com/office/powerpoint/2010/main" val="1208088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8ED3-41D4-48B6-A851-DB10D58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365126"/>
            <a:ext cx="11887200" cy="58478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DNN FOR SPATIO-TEMPORAL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8A2134-0561-4DF7-9E69-2FC3DA24EC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47249" r="21578" b="34499"/>
          <a:stretch/>
        </p:blipFill>
        <p:spPr>
          <a:xfrm>
            <a:off x="5415423" y="1420428"/>
            <a:ext cx="6365244" cy="22993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BC7D98-11AF-4588-90C4-48802A9EF2EE}"/>
              </a:ext>
            </a:extLst>
          </p:cNvPr>
          <p:cNvSpPr txBox="1"/>
          <p:nvPr/>
        </p:nvSpPr>
        <p:spPr>
          <a:xfrm>
            <a:off x="7466119" y="3809689"/>
            <a:ext cx="18258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i="1" dirty="0"/>
              <a:t>Fig1: System Framework: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83E97F0-8532-4B1B-ADB9-B814EBE50E36}"/>
              </a:ext>
            </a:extLst>
          </p:cNvPr>
          <p:cNvGrpSpPr/>
          <p:nvPr/>
        </p:nvGrpSpPr>
        <p:grpSpPr>
          <a:xfrm>
            <a:off x="411333" y="1367163"/>
            <a:ext cx="1686757" cy="369332"/>
            <a:chOff x="488272" y="1580225"/>
            <a:chExt cx="1686757" cy="36933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4766377-ED41-484E-BF6E-8D9CDDE77EE1}"/>
                </a:ext>
              </a:extLst>
            </p:cNvPr>
            <p:cNvSpPr/>
            <p:nvPr/>
          </p:nvSpPr>
          <p:spPr>
            <a:xfrm>
              <a:off x="488272" y="1580225"/>
              <a:ext cx="1571347" cy="36933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53B16BF-3B8E-4A2D-9C6D-A91626ECDA43}"/>
                </a:ext>
              </a:extLst>
            </p:cNvPr>
            <p:cNvSpPr txBox="1"/>
            <p:nvPr/>
          </p:nvSpPr>
          <p:spPr>
            <a:xfrm>
              <a:off x="488272" y="1580225"/>
              <a:ext cx="1686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accent6">
                      <a:lumMod val="50000"/>
                    </a:schemeClr>
                  </a:solidFill>
                </a:rPr>
                <a:t>Online Training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9FA7B70-161C-4AC1-962F-632803C5E1ED}"/>
              </a:ext>
            </a:extLst>
          </p:cNvPr>
          <p:cNvGrpSpPr/>
          <p:nvPr/>
        </p:nvGrpSpPr>
        <p:grpSpPr>
          <a:xfrm>
            <a:off x="411333" y="3292971"/>
            <a:ext cx="2083292" cy="647523"/>
            <a:chOff x="488272" y="1580225"/>
            <a:chExt cx="1686757" cy="646331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A3B576B7-0E67-41F0-B739-1F206BEB91DC}"/>
                </a:ext>
              </a:extLst>
            </p:cNvPr>
            <p:cNvSpPr/>
            <p:nvPr/>
          </p:nvSpPr>
          <p:spPr>
            <a:xfrm>
              <a:off x="488272" y="1580225"/>
              <a:ext cx="1571347" cy="36933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EC8A3E-BCD4-4582-8418-A6AE40BC494A}"/>
                </a:ext>
              </a:extLst>
            </p:cNvPr>
            <p:cNvSpPr txBox="1"/>
            <p:nvPr/>
          </p:nvSpPr>
          <p:spPr>
            <a:xfrm>
              <a:off x="488272" y="1580225"/>
              <a:ext cx="16867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accent6">
                      <a:lumMod val="50000"/>
                    </a:schemeClr>
                  </a:solidFill>
                </a:rPr>
                <a:t>Online Inference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8AB2D6D-8291-4B2A-A730-DF85FF54645D}"/>
              </a:ext>
            </a:extLst>
          </p:cNvPr>
          <p:cNvGrpSpPr/>
          <p:nvPr/>
        </p:nvGrpSpPr>
        <p:grpSpPr>
          <a:xfrm>
            <a:off x="411333" y="4873358"/>
            <a:ext cx="1686757" cy="369332"/>
            <a:chOff x="488272" y="1580225"/>
            <a:chExt cx="1686757" cy="369332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8EAC5247-C9CC-4091-986E-E140CDBD642B}"/>
                </a:ext>
              </a:extLst>
            </p:cNvPr>
            <p:cNvSpPr/>
            <p:nvPr/>
          </p:nvSpPr>
          <p:spPr>
            <a:xfrm>
              <a:off x="488272" y="1580225"/>
              <a:ext cx="1571347" cy="36933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26CA686-F107-49CB-827F-E94B3CE887F1}"/>
                </a:ext>
              </a:extLst>
            </p:cNvPr>
            <p:cNvSpPr txBox="1"/>
            <p:nvPr/>
          </p:nvSpPr>
          <p:spPr>
            <a:xfrm>
              <a:off x="488272" y="1580225"/>
              <a:ext cx="1686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accent6">
                      <a:lumMod val="50000"/>
                    </a:schemeClr>
                  </a:solidFill>
                </a:rPr>
                <a:t>Monitoring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9530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8ED3-41D4-48B6-A851-DB10D58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365126"/>
            <a:ext cx="11887200" cy="58478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APPROACH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79C122-450D-47F2-92BC-77680D35DD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00" t="50000" r="50776" b="28673"/>
          <a:stretch/>
        </p:blipFill>
        <p:spPr>
          <a:xfrm>
            <a:off x="6977849" y="1413768"/>
            <a:ext cx="4935984" cy="2215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87F443-3362-4F7E-92C7-DEE0A2A127FA}"/>
              </a:ext>
            </a:extLst>
          </p:cNvPr>
          <p:cNvSpPr txBox="1"/>
          <p:nvPr/>
        </p:nvSpPr>
        <p:spPr>
          <a:xfrm>
            <a:off x="8713433" y="3498776"/>
            <a:ext cx="17355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i="1" dirty="0"/>
              <a:t>Fig2: </a:t>
            </a:r>
            <a:r>
              <a:rPr lang="en-IN" sz="1100" i="1" dirty="0" err="1"/>
              <a:t>DeepST</a:t>
            </a:r>
            <a:r>
              <a:rPr lang="en-IN" sz="1100" i="1" dirty="0"/>
              <a:t> Architecture</a:t>
            </a:r>
          </a:p>
        </p:txBody>
      </p:sp>
    </p:spTree>
    <p:extLst>
      <p:ext uri="{BB962C8B-B14F-4D97-AF65-F5344CB8AC3E}">
        <p14:creationId xmlns:p14="http://schemas.microsoft.com/office/powerpoint/2010/main" val="846383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8ED3-41D4-48B6-A851-DB10D58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365126"/>
            <a:ext cx="11887200" cy="58478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A30A44-6E0D-4795-A660-575D1DCB21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5" t="54498" r="50849" b="25049"/>
          <a:stretch/>
        </p:blipFill>
        <p:spPr>
          <a:xfrm>
            <a:off x="6049353" y="1278382"/>
            <a:ext cx="6000791" cy="24820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5C3152-B9F4-4CF0-93B9-6DF37CB08BB0}"/>
              </a:ext>
            </a:extLst>
          </p:cNvPr>
          <p:cNvSpPr txBox="1"/>
          <p:nvPr/>
        </p:nvSpPr>
        <p:spPr>
          <a:xfrm>
            <a:off x="8598023" y="3629581"/>
            <a:ext cx="20463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i="1" dirty="0"/>
              <a:t>Fig3: Datasets: </a:t>
            </a:r>
            <a:r>
              <a:rPr lang="en-IN" sz="1100" i="1" dirty="0" err="1"/>
              <a:t>TensorShape</a:t>
            </a:r>
            <a:endParaRPr lang="en-IN" sz="1100" i="1" dirty="0"/>
          </a:p>
        </p:txBody>
      </p:sp>
    </p:spTree>
    <p:extLst>
      <p:ext uri="{BB962C8B-B14F-4D97-AF65-F5344CB8AC3E}">
        <p14:creationId xmlns:p14="http://schemas.microsoft.com/office/powerpoint/2010/main" val="4067974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8ED3-41D4-48B6-A851-DB10D58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365126"/>
            <a:ext cx="11887200" cy="58478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RESULTS and FUTURE</a:t>
            </a:r>
          </a:p>
        </p:txBody>
      </p:sp>
    </p:spTree>
    <p:extLst>
      <p:ext uri="{BB962C8B-B14F-4D97-AF65-F5344CB8AC3E}">
        <p14:creationId xmlns:p14="http://schemas.microsoft.com/office/powerpoint/2010/main" val="4035553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8ED3-41D4-48B6-A851-DB10D58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365126"/>
            <a:ext cx="11887200" cy="58478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PAPER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845D94-F683-4D19-9BFA-315E95CBF08F}"/>
              </a:ext>
            </a:extLst>
          </p:cNvPr>
          <p:cNvSpPr txBox="1"/>
          <p:nvPr/>
        </p:nvSpPr>
        <p:spPr>
          <a:xfrm>
            <a:off x="1669002" y="6427113"/>
            <a:ext cx="90818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i="1" dirty="0"/>
              <a:t>Ni, Ming, Qing He, and Jing Gao. "Forecasting the subway passenger flow under event occurrences with social media." IEEE Transactions on Intelligent Transportation Systems 18, no. 6 (2017): 1623-1632.</a:t>
            </a:r>
            <a:endParaRPr lang="en-IN" sz="1100" b="1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2E5773-2E9A-4BA4-B5E4-09CD9F83C1C0}"/>
              </a:ext>
            </a:extLst>
          </p:cNvPr>
          <p:cNvSpPr txBox="1"/>
          <p:nvPr/>
        </p:nvSpPr>
        <p:spPr>
          <a:xfrm>
            <a:off x="594802" y="1304428"/>
            <a:ext cx="1015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Subway passenger flow prediction under event occurrence turns out into a very challenging task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D66DEE-1B72-482B-AF16-B36496E06437}"/>
              </a:ext>
            </a:extLst>
          </p:cNvPr>
          <p:cNvSpPr txBox="1"/>
          <p:nvPr/>
        </p:nvSpPr>
        <p:spPr>
          <a:xfrm>
            <a:off x="594802" y="1843610"/>
            <a:ext cx="1015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New kind of data source – social media to address this challenge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0BAD35-F0C3-43F3-9A6B-BA8B72A46C4D}"/>
              </a:ext>
            </a:extLst>
          </p:cNvPr>
          <p:cNvSpPr txBox="1"/>
          <p:nvPr/>
        </p:nvSpPr>
        <p:spPr>
          <a:xfrm>
            <a:off x="594802" y="2212942"/>
            <a:ext cx="1015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Develop a systematic approach to examine social media activities and some event occurrences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C40189-B35A-46E3-9336-3773A66BBE27}"/>
              </a:ext>
            </a:extLst>
          </p:cNvPr>
          <p:cNvSpPr txBox="1"/>
          <p:nvPr/>
        </p:nvSpPr>
        <p:spPr>
          <a:xfrm>
            <a:off x="594801" y="2687665"/>
            <a:ext cx="10156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Initial finding shows, that there exists a moderate positive correlation between passenger flow and rates of social media posts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B7C110-8312-4F3F-A8F1-30FFBB25765A}"/>
              </a:ext>
            </a:extLst>
          </p:cNvPr>
          <p:cNvSpPr txBox="1"/>
          <p:nvPr/>
        </p:nvSpPr>
        <p:spPr>
          <a:xfrm>
            <a:off x="594800" y="3396698"/>
            <a:ext cx="10156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Initial finding shows, that there exists a moderate positive correlation between passenger flow and rates of social media posts</a:t>
            </a:r>
          </a:p>
        </p:txBody>
      </p:sp>
    </p:spTree>
    <p:extLst>
      <p:ext uri="{BB962C8B-B14F-4D97-AF65-F5344CB8AC3E}">
        <p14:creationId xmlns:p14="http://schemas.microsoft.com/office/powerpoint/2010/main" val="1992081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8ED3-41D4-48B6-A851-DB10D58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365126"/>
            <a:ext cx="11887200" cy="58478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SYSTEM ARCHITECTURE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AE6E3D-0764-464A-9C32-B53FE01E945B}"/>
              </a:ext>
            </a:extLst>
          </p:cNvPr>
          <p:cNvSpPr txBox="1"/>
          <p:nvPr/>
        </p:nvSpPr>
        <p:spPr>
          <a:xfrm>
            <a:off x="1669002" y="6427113"/>
            <a:ext cx="90818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i="1" dirty="0"/>
              <a:t>Ni, Ming, Qing He, and Jing Gao. "Forecasting the subway passenger flow under event occurrences with social media." IEEE Transactions on Intelligent Transportation Systems 18, no. 6 (2017): 1623-1632.</a:t>
            </a:r>
            <a:endParaRPr lang="en-IN" sz="1100" b="1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9A05E1-B3C2-4093-906D-0FE8A7C3A0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10" t="34693" r="50922" b="37960"/>
          <a:stretch/>
        </p:blipFill>
        <p:spPr>
          <a:xfrm>
            <a:off x="5819310" y="1197690"/>
            <a:ext cx="6094523" cy="39779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F58E17-6492-447B-91CD-8A3D37279519}"/>
              </a:ext>
            </a:extLst>
          </p:cNvPr>
          <p:cNvSpPr txBox="1"/>
          <p:nvPr/>
        </p:nvSpPr>
        <p:spPr>
          <a:xfrm>
            <a:off x="7253056" y="5175682"/>
            <a:ext cx="4350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Fig: System Architecture for Passenger flow prediction from Social Media</a:t>
            </a:r>
          </a:p>
        </p:txBody>
      </p:sp>
    </p:spTree>
    <p:extLst>
      <p:ext uri="{BB962C8B-B14F-4D97-AF65-F5344CB8AC3E}">
        <p14:creationId xmlns:p14="http://schemas.microsoft.com/office/powerpoint/2010/main" val="2116609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8ED3-41D4-48B6-A851-DB10D58C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53" y="365126"/>
            <a:ext cx="11887200" cy="584786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SAMPLE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D0550F-26C5-4A9A-A53E-D7C77A5FB6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07" t="28091" r="27548" b="53139"/>
          <a:stretch/>
        </p:blipFill>
        <p:spPr>
          <a:xfrm>
            <a:off x="5600039" y="1464816"/>
            <a:ext cx="6189508" cy="14736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590321-9535-4BB8-B546-CD2AF78B6DDC}"/>
              </a:ext>
            </a:extLst>
          </p:cNvPr>
          <p:cNvSpPr txBox="1"/>
          <p:nvPr/>
        </p:nvSpPr>
        <p:spPr>
          <a:xfrm>
            <a:off x="8007658" y="2873996"/>
            <a:ext cx="23614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i="1" dirty="0"/>
              <a:t>Table: Sample tweets before events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D9FBC1E-57E1-4FBD-8279-7D9D95160D91}"/>
              </a:ext>
            </a:extLst>
          </p:cNvPr>
          <p:cNvGrpSpPr/>
          <p:nvPr/>
        </p:nvGrpSpPr>
        <p:grpSpPr>
          <a:xfrm>
            <a:off x="6096000" y="3181481"/>
            <a:ext cx="5635403" cy="3191242"/>
            <a:chOff x="6121153" y="3358162"/>
            <a:chExt cx="5635403" cy="319124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7BF367D-1401-4209-BF96-A8D710DA97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8762" t="46213" r="29078" b="14823"/>
            <a:stretch/>
          </p:blipFill>
          <p:spPr>
            <a:xfrm>
              <a:off x="6121153" y="3358162"/>
              <a:ext cx="5635403" cy="292963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26EDCB-5E42-4380-9C7D-84B5A936055F}"/>
                </a:ext>
              </a:extLst>
            </p:cNvPr>
            <p:cNvSpPr txBox="1"/>
            <p:nvPr/>
          </p:nvSpPr>
          <p:spPr>
            <a:xfrm>
              <a:off x="6942338" y="6287794"/>
              <a:ext cx="411923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100" i="1" dirty="0"/>
                <a:t>Fig: Geographic Distribution of tweets two hours before the events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4D1F336-DEC7-452B-9AAA-E982AC2E7DB2}"/>
              </a:ext>
            </a:extLst>
          </p:cNvPr>
          <p:cNvSpPr txBox="1"/>
          <p:nvPr/>
        </p:nvSpPr>
        <p:spPr>
          <a:xfrm>
            <a:off x="1429305" y="6418599"/>
            <a:ext cx="90818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i="1" dirty="0"/>
              <a:t>Ni, Ming, Qing He, and Jing Gao. "Forecasting the subway passenger flow under event occurrences with social media." IEEE Transactions on Intelligent Transportation Systems 18, no. 6 (2017): 1623-1632.</a:t>
            </a:r>
            <a:endParaRPr lang="en-IN" sz="1100" b="1" i="1" dirty="0"/>
          </a:p>
        </p:txBody>
      </p:sp>
    </p:spTree>
    <p:extLst>
      <p:ext uri="{BB962C8B-B14F-4D97-AF65-F5344CB8AC3E}">
        <p14:creationId xmlns:p14="http://schemas.microsoft.com/office/powerpoint/2010/main" val="2051136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3249</TotalTime>
  <Words>392</Words>
  <Application>Microsoft Office PowerPoint</Application>
  <PresentationFormat>Widescreen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DISCUSSION</vt:lpstr>
      <vt:lpstr>PAPER OVERVIEW</vt:lpstr>
      <vt:lpstr>DNN FOR SPATIO-TEMPORAL DATA</vt:lpstr>
      <vt:lpstr>APPROACH</vt:lpstr>
      <vt:lpstr>DATASETS</vt:lpstr>
      <vt:lpstr>RESULTS and FUTURE</vt:lpstr>
      <vt:lpstr>PAPER OVERVIEW</vt:lpstr>
      <vt:lpstr>SYSTEM ARCHITECTURE</vt:lpstr>
      <vt:lpstr>SAMPLE DATA</vt:lpstr>
      <vt:lpstr>SAMPLE DATA</vt:lpstr>
      <vt:lpstr>RESULTS and FUTURE WORK</vt:lpstr>
      <vt:lpstr>POINTS TO TAKE AWAY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</dc:title>
  <dc:creator>admin</dc:creator>
  <cp:lastModifiedBy>sridhar babu</cp:lastModifiedBy>
  <cp:revision>42</cp:revision>
  <dcterms:created xsi:type="dcterms:W3CDTF">2018-02-26T05:39:34Z</dcterms:created>
  <dcterms:modified xsi:type="dcterms:W3CDTF">2018-03-06T01:56:17Z</dcterms:modified>
</cp:coreProperties>
</file>